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6600"/>
    <a:srgbClr val="3AB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C272-B624-4882-A778-5D292486F1B2}" type="datetimeFigureOut">
              <a:rPr lang="fr-FR" smtClean="0"/>
              <a:t>27/03/2025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711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C272-B624-4882-A778-5D292486F1B2}" type="datetimeFigureOut">
              <a:rPr lang="fr-FR" smtClean="0"/>
              <a:t>27/03/2025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66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C272-B624-4882-A778-5D292486F1B2}" type="datetimeFigureOut">
              <a:rPr lang="fr-FR" smtClean="0"/>
              <a:t>27/03/2025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794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C272-B624-4882-A778-5D292486F1B2}" type="datetimeFigureOut">
              <a:rPr lang="fr-FR" smtClean="0"/>
              <a:t>27/03/2025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89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C272-B624-4882-A778-5D292486F1B2}" type="datetimeFigureOut">
              <a:rPr lang="fr-FR" smtClean="0"/>
              <a:t>27/03/2025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75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C272-B624-4882-A778-5D292486F1B2}" type="datetimeFigureOut">
              <a:rPr lang="fr-FR" smtClean="0"/>
              <a:t>27/03/2025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78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C272-B624-4882-A778-5D292486F1B2}" type="datetimeFigureOut">
              <a:rPr lang="fr-FR" smtClean="0"/>
              <a:t>27/03/2025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21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C272-B624-4882-A778-5D292486F1B2}" type="datetimeFigureOut">
              <a:rPr lang="fr-FR" smtClean="0"/>
              <a:t>27/03/2025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97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C272-B624-4882-A778-5D292486F1B2}" type="datetimeFigureOut">
              <a:rPr lang="fr-FR" smtClean="0"/>
              <a:t>27/03/2025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63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C272-B624-4882-A778-5D292486F1B2}" type="datetimeFigureOut">
              <a:rPr lang="fr-FR" smtClean="0"/>
              <a:t>27/03/2025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45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191C272-B624-4882-A778-5D292486F1B2}" type="datetimeFigureOut">
              <a:rPr lang="fr-FR" smtClean="0"/>
              <a:t>27/03/2025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35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1C272-B624-4882-A778-5D292486F1B2}" type="datetimeFigureOut">
              <a:rPr lang="fr-FR" smtClean="0"/>
              <a:t>27/03/2025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AE3AF1D-99A3-4A7B-8301-D2094B07A768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79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9" Type="http://schemas.openxmlformats.org/officeDocument/2006/relationships/image" Target="../media/image39.png"/><Relationship Id="rId21" Type="http://schemas.openxmlformats.org/officeDocument/2006/relationships/image" Target="../media/image21.jpeg"/><Relationship Id="rId34" Type="http://schemas.openxmlformats.org/officeDocument/2006/relationships/image" Target="../media/image34.png"/><Relationship Id="rId42" Type="http://schemas.openxmlformats.org/officeDocument/2006/relationships/image" Target="../media/image41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29" Type="http://schemas.openxmlformats.org/officeDocument/2006/relationships/image" Target="../media/image29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jpe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hyperlink" Target="https://freepngimg.com/png/47415-smiley-hd-png-download-free" TargetMode="External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Relationship Id="rId30" Type="http://schemas.openxmlformats.org/officeDocument/2006/relationships/image" Target="../media/image30.jpeg"/><Relationship Id="rId35" Type="http://schemas.openxmlformats.org/officeDocument/2006/relationships/image" Target="../media/image35.png"/><Relationship Id="rId43" Type="http://schemas.openxmlformats.org/officeDocument/2006/relationships/image" Target="../media/image42.png"/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jpeg"/><Relationship Id="rId33" Type="http://schemas.openxmlformats.org/officeDocument/2006/relationships/image" Target="../media/image33.png"/><Relationship Id="rId38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9286A4E5-191C-452D-96D4-4B8D816EF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89" y="49282"/>
            <a:ext cx="12192000" cy="67594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624037"/>
            <a:ext cx="11685055" cy="635718"/>
          </a:xfrm>
        </p:spPr>
        <p:txBody>
          <a:bodyPr>
            <a:normAutofit fontScale="90000"/>
          </a:bodyPr>
          <a:lstStyle/>
          <a:p>
            <a:br>
              <a:rPr lang="fr-FR" sz="3200" b="1" dirty="0"/>
            </a:br>
            <a:br>
              <a:rPr lang="fr-FR" sz="3200" b="1" dirty="0"/>
            </a:br>
            <a:br>
              <a:rPr lang="fr-FR" sz="3200" b="1" dirty="0"/>
            </a:br>
            <a:r>
              <a:rPr lang="fr-FR" sz="3200" b="1" dirty="0">
                <a:solidFill>
                  <a:schemeClr val="bg1"/>
                </a:solidFill>
              </a:rPr>
              <a:t>                 </a:t>
            </a:r>
            <a:br>
              <a:rPr lang="fr-FR" sz="3200" b="1" i="1" dirty="0">
                <a:solidFill>
                  <a:srgbClr val="C00000"/>
                </a:solidFill>
                <a:latin typeface="Forte" panose="03060902040502070203" pitchFamily="66" charset="0"/>
              </a:rPr>
            </a:br>
            <a:r>
              <a:rPr lang="fr-FR" sz="3200" b="1" dirty="0"/>
              <a:t> </a:t>
            </a:r>
            <a:r>
              <a:rPr lang="fr-FR" sz="1600" b="1" dirty="0">
                <a:solidFill>
                  <a:srgbClr val="FF0000"/>
                </a:solidFill>
              </a:rPr>
              <a:t>                                                                                </a:t>
            </a:r>
            <a:br>
              <a:rPr lang="fr-FR" sz="2000" b="1" dirty="0">
                <a:solidFill>
                  <a:srgbClr val="C00000"/>
                </a:solidFill>
              </a:rPr>
            </a:br>
            <a:r>
              <a:rPr lang="fr-FR" sz="2000" b="1" dirty="0">
                <a:solidFill>
                  <a:srgbClr val="C00000"/>
                </a:solidFill>
              </a:rPr>
              <a:t>         </a:t>
            </a:r>
            <a:r>
              <a:rPr lang="fr-FR" sz="1200" b="1" i="1" dirty="0">
                <a:solidFill>
                  <a:srgbClr val="C00000"/>
                </a:solidFill>
                <a:latin typeface="Forte" panose="03060902040502070203" pitchFamily="66" charset="0"/>
              </a:rPr>
              <a:t>B = </a:t>
            </a:r>
            <a:r>
              <a:rPr lang="fr-FR" sz="1800" b="1" i="1" dirty="0">
                <a:solidFill>
                  <a:srgbClr val="C00000"/>
                </a:solidFill>
                <a:latin typeface="Forte" panose="03060902040502070203" pitchFamily="66" charset="0"/>
              </a:rPr>
              <a:t> </a:t>
            </a:r>
            <a:r>
              <a:rPr lang="fr-FR" sz="1800" b="1" i="1" dirty="0">
                <a:solidFill>
                  <a:srgbClr val="FFFF00"/>
                </a:solidFill>
                <a:latin typeface="Forte" panose="03060902040502070203" pitchFamily="66" charset="0"/>
              </a:rPr>
              <a:t>origine de barbentane</a:t>
            </a:r>
            <a:r>
              <a:rPr lang="fr-FR" sz="1800" b="1" dirty="0">
                <a:solidFill>
                  <a:srgbClr val="FFFF00"/>
                </a:solidFill>
              </a:rPr>
              <a:t>                    </a:t>
            </a:r>
            <a:r>
              <a:rPr lang="fr-FR" sz="1800" b="1" dirty="0">
                <a:solidFill>
                  <a:srgbClr val="C00000"/>
                </a:solidFill>
              </a:rPr>
              <a:t>Semaine n° 14 du 31 mars au 4 avril 2025</a:t>
            </a:r>
            <a:endParaRPr lang="fr-FR" sz="1800" b="1" dirty="0">
              <a:solidFill>
                <a:schemeClr val="bg1"/>
              </a:solidFill>
              <a:highlight>
                <a:srgbClr val="00FF00"/>
              </a:highligh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244957"/>
            <a:ext cx="9144000" cy="1169362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724292"/>
              </p:ext>
            </p:extLst>
          </p:nvPr>
        </p:nvGraphicFramePr>
        <p:xfrm>
          <a:off x="69669" y="1312493"/>
          <a:ext cx="11731336" cy="3501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4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2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5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33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7182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Lundi 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Mardi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Mercredi</a:t>
                      </a:r>
                    </a:p>
                    <a:p>
                      <a:endParaRPr lang="fr-FR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Jeudi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Vendredi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6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9900"/>
                          </a:solidFill>
                        </a:rPr>
                        <a:t>Radis 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au fromage frais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1200" b="1" dirty="0">
                          <a:solidFill>
                            <a:srgbClr val="009900"/>
                          </a:solidFill>
                        </a:rPr>
                        <a:t>Œuf dur 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sauce cocktail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1200" b="1" dirty="0">
                          <a:solidFill>
                            <a:srgbClr val="009900"/>
                          </a:solidFill>
                        </a:rPr>
                        <a:t>Taboulé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99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9900"/>
                          </a:solidFill>
                        </a:rPr>
                        <a:t>Salade verte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9900"/>
                        </a:solidFill>
                      </a:endParaRPr>
                    </a:p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9900"/>
                          </a:solidFill>
                        </a:rPr>
                        <a:t>Velouté froid de courgette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7763">
                <a:tc>
                  <a:txBody>
                    <a:bodyPr/>
                    <a:lstStyle/>
                    <a:p>
                      <a:pPr algn="l"/>
                      <a:endParaRPr lang="fr-FR" sz="1200" b="1" dirty="0">
                        <a:solidFill>
                          <a:srgbClr val="3AB03A"/>
                        </a:solidFill>
                      </a:endParaRPr>
                    </a:p>
                    <a:p>
                      <a:pPr algn="l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Emincé de poulet</a:t>
                      </a:r>
                    </a:p>
                    <a:p>
                      <a:pPr algn="l"/>
                      <a:r>
                        <a:rPr lang="fr-FR" sz="1200" b="1" dirty="0">
                          <a:solidFill>
                            <a:srgbClr val="009900"/>
                          </a:solidFill>
                        </a:rPr>
                        <a:t>Semoule</a:t>
                      </a:r>
                    </a:p>
                    <a:p>
                      <a:pPr algn="l"/>
                      <a:r>
                        <a:rPr lang="fr-FR" sz="1200" b="1" dirty="0">
                          <a:solidFill>
                            <a:srgbClr val="009900"/>
                          </a:solidFill>
                        </a:rPr>
                        <a:t>légume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200" b="1" i="0" u="none" baseline="0" dirty="0">
                        <a:solidFill>
                          <a:srgbClr val="009900"/>
                        </a:solidFill>
                      </a:endParaRPr>
                    </a:p>
                    <a:p>
                      <a:pPr algn="l"/>
                      <a:r>
                        <a:rPr lang="fr-FR" sz="1200" b="1" i="0" u="none" baseline="0" dirty="0">
                          <a:solidFill>
                            <a:srgbClr val="009900"/>
                          </a:solidFill>
                        </a:rPr>
                        <a:t>Boulette végétale</a:t>
                      </a:r>
                    </a:p>
                    <a:p>
                      <a:pPr algn="l"/>
                      <a:r>
                        <a:rPr lang="fr-FR" sz="1200" b="1" i="0" u="none" baseline="0" dirty="0">
                          <a:solidFill>
                            <a:schemeClr val="tx1"/>
                          </a:solidFill>
                        </a:rPr>
                        <a:t>Quenelle </a:t>
                      </a:r>
                      <a:r>
                        <a:rPr lang="fr-FR" sz="1200" b="1" i="0" u="none" baseline="0" dirty="0">
                          <a:solidFill>
                            <a:srgbClr val="009900"/>
                          </a:solidFill>
                        </a:rPr>
                        <a:t>à la tomate</a:t>
                      </a:r>
                    </a:p>
                    <a:p>
                      <a:pPr algn="l"/>
                      <a:r>
                        <a:rPr lang="fr-FR" sz="1200" b="1" i="0" u="none" baseline="0" dirty="0">
                          <a:solidFill>
                            <a:srgbClr val="009900"/>
                          </a:solidFill>
                        </a:rPr>
                        <a:t>légume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solidFill>
                          <a:srgbClr val="00990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Poisson pané</a:t>
                      </a:r>
                      <a:endParaRPr lang="fr-FR" sz="1200" b="1" dirty="0">
                        <a:solidFill>
                          <a:srgbClr val="00990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9900"/>
                          </a:solidFill>
                        </a:rPr>
                        <a:t>Légume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9900"/>
                          </a:solidFill>
                        </a:rPr>
                        <a:t>pate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200" b="0" dirty="0">
                        <a:solidFill>
                          <a:srgbClr val="009900"/>
                        </a:solidFill>
                      </a:endParaRPr>
                    </a:p>
                    <a:p>
                      <a:pPr algn="l"/>
                      <a:r>
                        <a:rPr lang="fr-FR" sz="1200" b="1" dirty="0">
                          <a:solidFill>
                            <a:srgbClr val="FF6600"/>
                          </a:solidFill>
                        </a:rPr>
                        <a:t>Roti de porc</a:t>
                      </a:r>
                    </a:p>
                    <a:p>
                      <a:pPr algn="l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Gratin de pdt</a:t>
                      </a:r>
                    </a:p>
                    <a:p>
                      <a:pPr algn="l"/>
                      <a:r>
                        <a:rPr lang="fr-FR" sz="1200" b="1" dirty="0">
                          <a:solidFill>
                            <a:srgbClr val="009900"/>
                          </a:solidFill>
                        </a:rPr>
                        <a:t>légume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fr-FR" sz="1200" b="1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050" b="1" u="none" baseline="0" dirty="0">
                        <a:solidFill>
                          <a:srgbClr val="C00000"/>
                        </a:solidFill>
                      </a:endParaRPr>
                    </a:p>
                    <a:p>
                      <a:pPr algn="l"/>
                      <a:r>
                        <a:rPr lang="fr-FR" sz="1200" b="1" u="none" baseline="0" dirty="0">
                          <a:solidFill>
                            <a:schemeClr val="tx1"/>
                          </a:solidFill>
                        </a:rPr>
                        <a:t>Poisson frais </a:t>
                      </a:r>
                      <a:r>
                        <a:rPr lang="fr-FR" sz="1200" b="1" u="none" baseline="0" dirty="0">
                          <a:solidFill>
                            <a:srgbClr val="00B0F0"/>
                          </a:solidFill>
                        </a:rPr>
                        <a:t>(msc)</a:t>
                      </a:r>
                    </a:p>
                    <a:p>
                      <a:pPr algn="l"/>
                      <a:r>
                        <a:rPr lang="fr-FR" sz="1200" b="1" u="none" baseline="0" dirty="0">
                          <a:solidFill>
                            <a:srgbClr val="009900"/>
                          </a:solidFill>
                        </a:rPr>
                        <a:t>Riz long</a:t>
                      </a:r>
                    </a:p>
                    <a:p>
                      <a:pPr algn="l"/>
                      <a:r>
                        <a:rPr lang="fr-FR" sz="1200" b="1" u="none" baseline="0" dirty="0">
                          <a:solidFill>
                            <a:srgbClr val="009900"/>
                          </a:solidFill>
                        </a:rPr>
                        <a:t>Légume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42">
                <a:tc>
                  <a:txBody>
                    <a:bodyPr/>
                    <a:lstStyle/>
                    <a:p>
                      <a:pPr algn="l"/>
                      <a:r>
                        <a:rPr lang="fr-FR" sz="1200" b="1">
                          <a:solidFill>
                            <a:srgbClr val="009900"/>
                          </a:solidFill>
                        </a:rPr>
                        <a:t>yaourt</a:t>
                      </a:r>
                      <a:endParaRPr lang="fr-FR" sz="1200" b="1" dirty="0">
                        <a:solidFill>
                          <a:srgbClr val="0099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1">
                          <a:solidFill>
                            <a:srgbClr val="FF0000"/>
                          </a:solidFill>
                        </a:rPr>
                        <a:t>fromage</a:t>
                      </a:r>
                      <a:endParaRPr lang="fr-FR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solidFill>
                            <a:srgbClr val="009900"/>
                          </a:solidFill>
                        </a:rPr>
                        <a:t>Kiri</a:t>
                      </a:r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200" b="1" dirty="0">
                          <a:solidFill>
                            <a:srgbClr val="009900"/>
                          </a:solidFill>
                        </a:rPr>
                        <a:t>bio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9900"/>
                          </a:solidFill>
                        </a:rPr>
                        <a:t>Fromage blanc</a:t>
                      </a:r>
                      <a:endParaRPr lang="fr-FR" sz="12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solidFill>
                            <a:srgbClr val="C00000"/>
                          </a:solidFill>
                        </a:rPr>
                        <a:t>fromage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568">
                <a:tc>
                  <a:txBody>
                    <a:bodyPr/>
                    <a:lstStyle/>
                    <a:p>
                      <a:pPr algn="l"/>
                      <a:endParaRPr lang="fr-FR" sz="1200" b="1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1200" b="1">
                          <a:solidFill>
                            <a:schemeClr val="tx1"/>
                          </a:solidFill>
                        </a:rPr>
                        <a:t>Fruit</a:t>
                      </a:r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200" b="1" dirty="0">
                        <a:solidFill>
                          <a:srgbClr val="009900"/>
                        </a:solidFill>
                      </a:endParaRPr>
                    </a:p>
                    <a:p>
                      <a:pPr algn="l"/>
                      <a:r>
                        <a:rPr lang="fr-FR" sz="1200" b="1" dirty="0">
                          <a:solidFill>
                            <a:srgbClr val="009900"/>
                          </a:solidFill>
                        </a:rPr>
                        <a:t>Compote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Fruit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200" b="1" dirty="0">
                        <a:solidFill>
                          <a:srgbClr val="009900"/>
                        </a:solidFill>
                      </a:endParaRPr>
                    </a:p>
                    <a:p>
                      <a:pPr algn="l"/>
                      <a:r>
                        <a:rPr lang="fr-FR" sz="1200" b="1" dirty="0">
                          <a:solidFill>
                            <a:srgbClr val="009900"/>
                          </a:solidFill>
                        </a:rPr>
                        <a:t>Compote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fr-FR" sz="1200" b="1" dirty="0">
                          <a:solidFill>
                            <a:schemeClr val="tx1"/>
                          </a:solidFill>
                        </a:rPr>
                        <a:t>Fruit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854173"/>
              </p:ext>
            </p:extLst>
          </p:nvPr>
        </p:nvGraphicFramePr>
        <p:xfrm>
          <a:off x="85058" y="5017193"/>
          <a:ext cx="11699215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0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1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7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5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4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7739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Goûter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Goûter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Goûter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Goûter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Goûter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445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09900"/>
                          </a:solidFill>
                        </a:rPr>
                        <a:t>Compote</a:t>
                      </a:r>
                      <a:r>
                        <a:rPr lang="fr-FR" sz="1200" baseline="0" dirty="0"/>
                        <a:t> </a:t>
                      </a:r>
                    </a:p>
                    <a:p>
                      <a:pPr algn="ctr"/>
                      <a:r>
                        <a:rPr lang="fr-FR" sz="1200" baseline="0" dirty="0"/>
                        <a:t>fromage pain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Biscuit fruit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200" dirty="0">
                          <a:solidFill>
                            <a:srgbClr val="009900"/>
                          </a:solidFill>
                        </a:rPr>
                        <a:t>laitage</a:t>
                      </a:r>
                    </a:p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Pain, confiture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 </a:t>
                      </a:r>
                      <a:r>
                        <a:rPr lang="fr-FR" sz="1200" dirty="0">
                          <a:solidFill>
                            <a:srgbClr val="009900"/>
                          </a:solidFill>
                        </a:rPr>
                        <a:t>yaourt</a:t>
                      </a:r>
                    </a:p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Laitage,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biscuit </a:t>
                      </a:r>
                    </a:p>
                    <a:p>
                      <a:pPr algn="ctr"/>
                      <a:r>
                        <a:rPr lang="fr-FR" sz="1200" dirty="0">
                          <a:solidFill>
                            <a:srgbClr val="009900"/>
                          </a:solidFill>
                        </a:rPr>
                        <a:t>fruit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Pain, chocolat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9900"/>
                          </a:solidFill>
                        </a:rPr>
                        <a:t>compote</a:t>
                      </a:r>
                    </a:p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391">
                <a:tc>
                  <a:txBody>
                    <a:bodyPr/>
                    <a:lstStyle/>
                    <a:p>
                      <a:pPr algn="ctr"/>
                      <a:r>
                        <a:rPr lang="fr-FR" sz="1000" b="1" i="1" dirty="0">
                          <a:solidFill>
                            <a:srgbClr val="C00000"/>
                          </a:solidFill>
                        </a:rPr>
                        <a:t>La cuisine municipale se réserve la possibilité de modifier les menus en fonction des aléas du marché et des livraisons.</a:t>
                      </a:r>
                    </a:p>
                    <a:p>
                      <a:pPr algn="ctr"/>
                      <a:endParaRPr lang="fr-FR" sz="1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 i="1" dirty="0">
                        <a:solidFill>
                          <a:srgbClr val="C00000"/>
                        </a:solidFill>
                        <a:latin typeface="Forte" panose="03060902040502070203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b="1" u="sng" dirty="0">
                        <a:solidFill>
                          <a:srgbClr val="00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fr-FR" sz="1200" b="1" kern="1200" dirty="0">
                        <a:solidFill>
                          <a:srgbClr val="0099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77449" y="1292799"/>
            <a:ext cx="213360" cy="13075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H="1">
            <a:off x="151000" y="170232"/>
            <a:ext cx="114656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800" dirty="0">
                <a:latin typeface="Segoe UI" panose="020B0502040204020203" pitchFamily="34" charset="0"/>
              </a:rPr>
              <a:t> </a:t>
            </a:r>
            <a:r>
              <a:rPr lang="fr-FR" sz="2800" dirty="0">
                <a:solidFill>
                  <a:srgbClr val="C00000"/>
                </a:solidFill>
                <a:latin typeface="Segoe UI" panose="020B0502040204020203" pitchFamily="34" charset="0"/>
              </a:rPr>
              <a:t>Menus de la crèche « </a:t>
            </a:r>
            <a:r>
              <a:rPr lang="fr-FR" sz="2400" dirty="0">
                <a:solidFill>
                  <a:srgbClr val="C00000"/>
                </a:solidFill>
                <a:latin typeface="Segoe UI" panose="020B0502040204020203" pitchFamily="34" charset="0"/>
              </a:rPr>
              <a:t>Les</a:t>
            </a:r>
            <a:r>
              <a:rPr lang="fr-FR" sz="2800" dirty="0">
                <a:solidFill>
                  <a:srgbClr val="C00000"/>
                </a:solidFill>
                <a:latin typeface="Segoe UI" panose="020B0502040204020203" pitchFamily="34" charset="0"/>
              </a:rPr>
              <a:t> Pequelets » </a:t>
            </a:r>
          </a:p>
          <a:p>
            <a:pPr algn="r"/>
            <a:r>
              <a:rPr lang="fr-FR" sz="2800" dirty="0">
                <a:solidFill>
                  <a:schemeClr val="bg1"/>
                </a:solidFill>
                <a:latin typeface="Segoe UI" panose="020B0502040204020203" pitchFamily="34" charset="0"/>
              </a:rPr>
              <a:t> </a:t>
            </a:r>
            <a:endParaRPr lang="fr-FR" sz="2800" dirty="0">
              <a:solidFill>
                <a:srgbClr val="FF0000"/>
              </a:solidFill>
            </a:endParaRPr>
          </a:p>
        </p:txBody>
      </p:sp>
      <p:pic>
        <p:nvPicPr>
          <p:cNvPr id="9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445" y="5654710"/>
            <a:ext cx="164497" cy="22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95" y="5643645"/>
            <a:ext cx="144598" cy="20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753" y="6245806"/>
            <a:ext cx="156589" cy="21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Un nouveau logo pour les produits AO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942" y="3858294"/>
            <a:ext cx="177346" cy="17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681" y="3893732"/>
            <a:ext cx="137404" cy="19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12" y="3083986"/>
            <a:ext cx="153276" cy="21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IGP : que veut dire ce sigle et pourquoi le privilégier ?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8" r="17917"/>
          <a:stretch/>
        </p:blipFill>
        <p:spPr bwMode="auto">
          <a:xfrm rot="16200000">
            <a:off x="8340692" y="6237612"/>
            <a:ext cx="226467" cy="17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340" y="4355175"/>
            <a:ext cx="160419" cy="22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L&amp;#39;écolabel public « Pêche Durable » | Ministère de l&amp;#39;Agriculture et de  l&amp;#39;Alimentation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3" r="16742"/>
          <a:stretch/>
        </p:blipFill>
        <p:spPr bwMode="auto">
          <a:xfrm flipH="1">
            <a:off x="8505294" y="6220385"/>
            <a:ext cx="240873" cy="20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02" y="4352379"/>
            <a:ext cx="164443" cy="22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870" y="5576344"/>
            <a:ext cx="173538" cy="24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790" y="6257211"/>
            <a:ext cx="151860" cy="21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04" y="3821298"/>
            <a:ext cx="152487" cy="21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7408" y="2135142"/>
            <a:ext cx="116112" cy="21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295" y="2142057"/>
            <a:ext cx="154340" cy="21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Le label roug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727" y="6210234"/>
            <a:ext cx="232756" cy="15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Un nouveau logo pour les produits AOP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882" y="3880985"/>
            <a:ext cx="200646" cy="20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Un nouveau logo pour les produits AOP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8135">
            <a:off x="9018527" y="6279489"/>
            <a:ext cx="187443" cy="18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8" descr="Calibre De Conception De Logo De Vecteur De Ferme De Poulet Fermier  Illustration de Vecteur - Illustration du conception, étiquette: 64432395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9"/>
          <a:stretch/>
        </p:blipFill>
        <p:spPr bwMode="auto">
          <a:xfrm>
            <a:off x="9460770" y="6226180"/>
            <a:ext cx="222836" cy="21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992" y="3210043"/>
            <a:ext cx="127547" cy="1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526FED77-4824-4369-B69F-65CDBD0BDB3D}"/>
              </a:ext>
            </a:extLst>
          </p:cNvPr>
          <p:cNvPicPr/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2814">
            <a:off x="7343414" y="6191311"/>
            <a:ext cx="311900" cy="19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526FED77-4824-4369-B69F-65CDBD0BDB3D}"/>
              </a:ext>
            </a:extLst>
          </p:cNvPr>
          <p:cNvPicPr/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307" y="6188546"/>
            <a:ext cx="273564" cy="213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526FED77-4824-4369-B69F-65CDBD0BDB3D}"/>
              </a:ext>
            </a:extLst>
          </p:cNvPr>
          <p:cNvPicPr/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26550" flipH="1" flipV="1">
            <a:off x="7394608" y="6218754"/>
            <a:ext cx="281067" cy="1410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95417" y="431842"/>
            <a:ext cx="93190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34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028" y="3856096"/>
            <a:ext cx="119463" cy="21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L&amp;#39;écolabel public « Pêche Durable » | Ministère de l&amp;#39;Agriculture et de  l&amp;#39;Alimentation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3" r="16742"/>
          <a:stretch/>
        </p:blipFill>
        <p:spPr bwMode="auto">
          <a:xfrm flipH="1">
            <a:off x="8511917" y="6235263"/>
            <a:ext cx="228094" cy="19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526FED77-4824-4369-B69F-65CDBD0BDB3D}"/>
              </a:ext>
            </a:extLst>
          </p:cNvPr>
          <p:cNvPicPr/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828" y="6252138"/>
            <a:ext cx="324480" cy="11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526FED77-4824-4369-B69F-65CDBD0BDB3D}"/>
              </a:ext>
            </a:extLst>
          </p:cNvPr>
          <p:cNvPicPr/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3536">
            <a:off x="11573891" y="2144026"/>
            <a:ext cx="308638" cy="157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866" y="2820395"/>
            <a:ext cx="152848" cy="21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194" y="6245806"/>
            <a:ext cx="175148" cy="21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Identifier vos produits biologiques | Ecocert France - Organisme de  contrôle et de certification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19" y="3190540"/>
            <a:ext cx="150769" cy="20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691053" y="3840278"/>
            <a:ext cx="158510" cy="213378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063398" y="6211674"/>
            <a:ext cx="231668" cy="152413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0011544" y="6298297"/>
            <a:ext cx="188992" cy="128027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500963" y="2837672"/>
            <a:ext cx="188992" cy="12802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904075" y="2169434"/>
            <a:ext cx="135430" cy="192728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633033" y="3855974"/>
            <a:ext cx="124613" cy="177334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34971" y="83597"/>
            <a:ext cx="2133785" cy="798645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635061" y="2828594"/>
            <a:ext cx="188992" cy="128027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172862" y="6323301"/>
            <a:ext cx="225572" cy="140220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1459484" y="2839328"/>
            <a:ext cx="225572" cy="140220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850844" y="2825479"/>
            <a:ext cx="225572" cy="140220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244737" y="5675935"/>
            <a:ext cx="165998" cy="202225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215819" y="2999777"/>
            <a:ext cx="225572" cy="140220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760639" y="6150403"/>
            <a:ext cx="286537" cy="323116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120901" y="2087793"/>
            <a:ext cx="240874" cy="323116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804231" y="6128764"/>
            <a:ext cx="228094" cy="332672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848061" y="6105145"/>
            <a:ext cx="163661" cy="385053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723665" y="6194388"/>
            <a:ext cx="361501" cy="201423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238019" y="2814627"/>
            <a:ext cx="167978" cy="167978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766419" y="6269048"/>
            <a:ext cx="160965" cy="160965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C290A276-38B1-45B4-96B1-C921CF9C6E27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0"/>
              </a:ext>
            </a:extLst>
          </a:blip>
          <a:stretch>
            <a:fillRect/>
          </a:stretch>
        </p:blipFill>
        <p:spPr>
          <a:xfrm>
            <a:off x="69909" y="945859"/>
            <a:ext cx="906689" cy="510768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160F5F33-D9D2-47F0-B6D1-79B7F59EE901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3743922" y="2862637"/>
            <a:ext cx="188992" cy="128027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07F6213E-3922-4295-99C3-623DA5EE48A3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0004775" y="6269048"/>
            <a:ext cx="225604" cy="162931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879AD69D-4B60-4B24-AAC8-A5D43593CDC1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9999351" y="6272383"/>
            <a:ext cx="213378" cy="140220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8307678F-3B01-426C-A787-F88D2219CCCC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214286" y="2956621"/>
            <a:ext cx="175148" cy="213377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91443F51-BD43-4942-B36E-864DAE26324D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8347471" y="2151337"/>
            <a:ext cx="121931" cy="213378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3F052E83-A4E1-4DF3-B58E-483E5A8EEE36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7963235" y="3170265"/>
            <a:ext cx="121931" cy="213378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CD3CF5AC-EFA8-4DA7-B95C-76CD5AFFB722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789878" y="2181850"/>
            <a:ext cx="121931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79127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33951</TotalTime>
  <Words>143</Words>
  <Application>Microsoft Office PowerPoint</Application>
  <PresentationFormat>Grand écran</PresentationFormat>
  <Paragraphs>69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Forte</vt:lpstr>
      <vt:lpstr>Gill Sans MT</vt:lpstr>
      <vt:lpstr>Segoe UI</vt:lpstr>
      <vt:lpstr>Galerie</vt:lpstr>
      <vt:lpstr>                                                                                                                B =  origine de barbentane                    Semaine n° 14 du 31 mars au 4 avril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crèche</dc:title>
  <dc:creator>Cantine</dc:creator>
  <cp:lastModifiedBy>Cantine</cp:lastModifiedBy>
  <cp:revision>607</cp:revision>
  <cp:lastPrinted>2025-03-07T06:55:42Z</cp:lastPrinted>
  <dcterms:created xsi:type="dcterms:W3CDTF">2021-08-24T06:31:05Z</dcterms:created>
  <dcterms:modified xsi:type="dcterms:W3CDTF">2025-03-27T07:06:37Z</dcterms:modified>
</cp:coreProperties>
</file>