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  <a:srgbClr val="3A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1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66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79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9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5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8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1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7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45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5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C272-B624-4882-A778-5D292486F1B2}" type="datetimeFigureOut">
              <a:rPr lang="fr-FR" smtClean="0"/>
              <a:t>18/02/2025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21" Type="http://schemas.openxmlformats.org/officeDocument/2006/relationships/image" Target="../media/image21.jpeg"/><Relationship Id="rId34" Type="http://schemas.openxmlformats.org/officeDocument/2006/relationships/image" Target="../media/image34.png"/><Relationship Id="rId42" Type="http://schemas.openxmlformats.org/officeDocument/2006/relationships/image" Target="../media/image41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hyperlink" Target="https://freepngimg.com/png/47415-smiley-hd-png-download-free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43" Type="http://schemas.openxmlformats.org/officeDocument/2006/relationships/image" Target="../media/image42.png"/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9286A4E5-191C-452D-96D4-4B8D816E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49282"/>
            <a:ext cx="12192000" cy="67594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24037"/>
            <a:ext cx="11685055" cy="635718"/>
          </a:xfrm>
        </p:spPr>
        <p:txBody>
          <a:bodyPr>
            <a:normAutofit fontScale="90000"/>
          </a:bodyPr>
          <a:lstStyle/>
          <a:p>
            <a:br>
              <a:rPr lang="fr-FR" sz="3200" b="1" dirty="0"/>
            </a:br>
            <a:br>
              <a:rPr lang="fr-FR" sz="3200" b="1" dirty="0"/>
            </a:br>
            <a:br>
              <a:rPr lang="fr-FR" sz="3200" b="1" dirty="0"/>
            </a:br>
            <a:r>
              <a:rPr lang="fr-FR" sz="3200" b="1" dirty="0">
                <a:solidFill>
                  <a:schemeClr val="bg1"/>
                </a:solidFill>
              </a:rPr>
              <a:t>                 </a:t>
            </a:r>
            <a:br>
              <a:rPr lang="fr-FR" sz="3200" b="1" i="1" dirty="0">
                <a:solidFill>
                  <a:srgbClr val="C00000"/>
                </a:solidFill>
                <a:latin typeface="Forte" panose="03060902040502070203" pitchFamily="66" charset="0"/>
              </a:rPr>
            </a:br>
            <a:r>
              <a:rPr lang="fr-FR" sz="3200" b="1" dirty="0"/>
              <a:t> </a:t>
            </a:r>
            <a:r>
              <a:rPr lang="fr-FR" sz="1600" b="1" dirty="0">
                <a:solidFill>
                  <a:srgbClr val="FF0000"/>
                </a:solidFill>
              </a:rPr>
              <a:t>                                                                                </a:t>
            </a:r>
            <a:br>
              <a:rPr lang="fr-FR" sz="20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         </a:t>
            </a:r>
            <a:r>
              <a:rPr lang="fr-FR" sz="1200" b="1" i="1" dirty="0">
                <a:solidFill>
                  <a:srgbClr val="C00000"/>
                </a:solidFill>
                <a:latin typeface="Forte" panose="03060902040502070203" pitchFamily="66" charset="0"/>
              </a:rPr>
              <a:t>B = </a:t>
            </a:r>
            <a:r>
              <a:rPr lang="fr-FR" sz="1800" b="1" i="1" dirty="0">
                <a:solidFill>
                  <a:srgbClr val="C00000"/>
                </a:solidFill>
                <a:latin typeface="Forte" panose="03060902040502070203" pitchFamily="66" charset="0"/>
              </a:rPr>
              <a:t> </a:t>
            </a:r>
            <a:r>
              <a:rPr lang="fr-FR" sz="1800" b="1" i="1" dirty="0">
                <a:solidFill>
                  <a:srgbClr val="FFFF00"/>
                </a:solidFill>
                <a:latin typeface="Forte" panose="03060902040502070203" pitchFamily="66" charset="0"/>
              </a:rPr>
              <a:t>origine de barbentane</a:t>
            </a:r>
            <a:r>
              <a:rPr lang="fr-FR" sz="1800" b="1" dirty="0">
                <a:solidFill>
                  <a:srgbClr val="FFFF00"/>
                </a:solidFill>
              </a:rPr>
              <a:t>                    </a:t>
            </a:r>
            <a:r>
              <a:rPr lang="fr-FR" sz="1800" b="1" dirty="0">
                <a:solidFill>
                  <a:srgbClr val="C00000"/>
                </a:solidFill>
              </a:rPr>
              <a:t>Semaine n° 09 du 24 au 28 février 2025</a:t>
            </a:r>
            <a:endParaRPr lang="fr-FR" sz="1800" b="1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44957"/>
            <a:ext cx="9144000" cy="116936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64868"/>
              </p:ext>
            </p:extLst>
          </p:nvPr>
        </p:nvGraphicFramePr>
        <p:xfrm>
          <a:off x="69669" y="1312493"/>
          <a:ext cx="11731336" cy="350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3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18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Lundi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Mercredi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Jeudi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Vendredi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Velouté de légumes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crudités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Salade mixte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Pizza maison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Salade verte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763"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3AB03A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Dahl de lentille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et pomme de terre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légume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i="0" u="none" baseline="0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i="0" u="none" baseline="0" dirty="0">
                          <a:solidFill>
                            <a:schemeClr val="tx1"/>
                          </a:solidFill>
                        </a:rPr>
                        <a:t>Filet de poulet</a:t>
                      </a:r>
                    </a:p>
                    <a:p>
                      <a:pPr algn="l"/>
                      <a:r>
                        <a:rPr lang="fr-FR" sz="1200" b="1" i="0" u="none" baseline="0" dirty="0">
                          <a:solidFill>
                            <a:srgbClr val="009900"/>
                          </a:solidFill>
                        </a:rPr>
                        <a:t>polenta</a:t>
                      </a:r>
                    </a:p>
                    <a:p>
                      <a:pPr algn="l"/>
                      <a:r>
                        <a:rPr lang="fr-FR" sz="1200" b="1" i="0" u="none" baseline="0" dirty="0">
                          <a:solidFill>
                            <a:srgbClr val="009900"/>
                          </a:solidFill>
                        </a:rPr>
                        <a:t>Légumes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Spaghetti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 carbonara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légume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0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FF6600"/>
                          </a:solidFill>
                        </a:rPr>
                        <a:t>Roti de porc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Petit pois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blé</a:t>
                      </a:r>
                    </a:p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50" b="1" u="none" baseline="0" dirty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fr-FR" sz="1200" b="1" u="none" baseline="0" dirty="0">
                          <a:solidFill>
                            <a:schemeClr val="tx1"/>
                          </a:solidFill>
                        </a:rPr>
                        <a:t>Chili con pescado</a:t>
                      </a:r>
                    </a:p>
                    <a:p>
                      <a:pPr algn="l"/>
                      <a:r>
                        <a:rPr lang="fr-FR" sz="1200" b="1" u="none" baseline="0" dirty="0">
                          <a:solidFill>
                            <a:srgbClr val="009900"/>
                          </a:solidFill>
                        </a:rPr>
                        <a:t>riz</a:t>
                      </a:r>
                    </a:p>
                    <a:p>
                      <a:pPr algn="l"/>
                      <a:r>
                        <a:rPr lang="fr-FR" sz="1200" b="1" u="none" baseline="0" dirty="0">
                          <a:solidFill>
                            <a:srgbClr val="009900"/>
                          </a:solidFill>
                        </a:rPr>
                        <a:t>Légumes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42">
                <a:tc>
                  <a:txBody>
                    <a:bodyPr/>
                    <a:lstStyle/>
                    <a:p>
                      <a:pPr algn="l"/>
                      <a:r>
                        <a:rPr lang="fr-FR" sz="1200" b="1">
                          <a:solidFill>
                            <a:srgbClr val="009900"/>
                          </a:solidFill>
                        </a:rPr>
                        <a:t>yaourt</a:t>
                      </a: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>
                          <a:solidFill>
                            <a:srgbClr val="FF0000"/>
                          </a:solidFill>
                        </a:rPr>
                        <a:t>fromage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Kiri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bio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Fromage blanc</a:t>
                      </a:r>
                      <a:endParaRPr lang="fr-FR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fromage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568">
                <a:tc>
                  <a:txBody>
                    <a:bodyPr/>
                    <a:lstStyle/>
                    <a:p>
                      <a:pPr algn="l"/>
                      <a:endParaRPr lang="fr-FR" sz="1200" b="1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Fruit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54173"/>
              </p:ext>
            </p:extLst>
          </p:nvPr>
        </p:nvGraphicFramePr>
        <p:xfrm>
          <a:off x="85058" y="5017193"/>
          <a:ext cx="1169921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3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44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Compote</a:t>
                      </a:r>
                      <a:r>
                        <a:rPr lang="fr-FR" sz="1200" baseline="0" dirty="0"/>
                        <a:t> </a:t>
                      </a:r>
                    </a:p>
                    <a:p>
                      <a:pPr algn="ctr"/>
                      <a:r>
                        <a:rPr lang="fr-FR" sz="1200" baseline="0" dirty="0"/>
                        <a:t>fromage pain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Biscuit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laitage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Pain, confiture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 </a:t>
                      </a: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yaourt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Laitage,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biscuit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fruit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Pain, chocolat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91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>
                          <a:solidFill>
                            <a:srgbClr val="C00000"/>
                          </a:solidFill>
                        </a:rPr>
                        <a:t>La cuisine municipale se réserve la possibilité de modifier les menus en fonction des aléas du marché et des livraisons.</a:t>
                      </a:r>
                    </a:p>
                    <a:p>
                      <a:pPr algn="ctr"/>
                      <a:endParaRPr lang="fr-FR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i="1" dirty="0">
                        <a:solidFill>
                          <a:srgbClr val="C00000"/>
                        </a:solidFill>
                        <a:latin typeface="Forte" panose="0306090204050207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u="sng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200" b="1" kern="120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8107" y="1280482"/>
            <a:ext cx="213360" cy="1307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151000" y="170232"/>
            <a:ext cx="11465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>
                <a:latin typeface="Segoe UI" panose="020B0502040204020203" pitchFamily="34" charset="0"/>
              </a:rPr>
              <a:t> </a:t>
            </a:r>
            <a:r>
              <a:rPr lang="fr-FR" sz="2800" dirty="0">
                <a:solidFill>
                  <a:srgbClr val="C00000"/>
                </a:solidFill>
                <a:latin typeface="Segoe UI" panose="020B0502040204020203" pitchFamily="34" charset="0"/>
              </a:rPr>
              <a:t>Menus de la crèche « </a:t>
            </a:r>
            <a:r>
              <a:rPr lang="fr-FR" sz="2400" dirty="0">
                <a:solidFill>
                  <a:srgbClr val="C00000"/>
                </a:solidFill>
                <a:latin typeface="Segoe UI" panose="020B0502040204020203" pitchFamily="34" charset="0"/>
              </a:rPr>
              <a:t>Les</a:t>
            </a:r>
            <a:r>
              <a:rPr lang="fr-FR" sz="2800" dirty="0">
                <a:solidFill>
                  <a:srgbClr val="C00000"/>
                </a:solidFill>
                <a:latin typeface="Segoe UI" panose="020B0502040204020203" pitchFamily="34" charset="0"/>
              </a:rPr>
              <a:t> Pequelets » </a:t>
            </a:r>
          </a:p>
          <a:p>
            <a:pPr algn="r"/>
            <a:r>
              <a:rPr lang="fr-FR" sz="28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45" y="5654710"/>
            <a:ext cx="164497" cy="2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95" y="5643645"/>
            <a:ext cx="144598" cy="2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53" y="6245806"/>
            <a:ext cx="156589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Un nouveau logo pour les produits AO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42" y="3858294"/>
            <a:ext cx="177346" cy="1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681" y="3893732"/>
            <a:ext cx="137404" cy="1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58" y="6224635"/>
            <a:ext cx="153276" cy="2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GP : que veut dire ce sigle et pourquoi le privilégier ?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7917"/>
          <a:stretch/>
        </p:blipFill>
        <p:spPr bwMode="auto">
          <a:xfrm rot="16200000">
            <a:off x="8340692" y="6237612"/>
            <a:ext cx="226467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4355175"/>
            <a:ext cx="160419" cy="2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8505294" y="6220385"/>
            <a:ext cx="240873" cy="2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02" y="4352379"/>
            <a:ext cx="164443" cy="22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870" y="5576344"/>
            <a:ext cx="173538" cy="2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35" y="6223653"/>
            <a:ext cx="151860" cy="2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" y="3821298"/>
            <a:ext cx="152487" cy="2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469" y="6233079"/>
            <a:ext cx="116112" cy="2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41" y="2153766"/>
            <a:ext cx="154340" cy="2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Le label rou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16" y="6215373"/>
            <a:ext cx="232756" cy="15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Un nouveau logo pour les produits AO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82" y="3880985"/>
            <a:ext cx="200646" cy="2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Un nouveau logo pour les produits AOP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135">
            <a:off x="10005657" y="6249901"/>
            <a:ext cx="187443" cy="1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Calibre De Conception De Logo De Vecteur De Ferme De Poulet Fermier  Illustration de Vecteur - Illustration du conception, étiquette: 6443239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 bwMode="auto">
          <a:xfrm>
            <a:off x="9460770" y="6226180"/>
            <a:ext cx="222836" cy="21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81" y="2808178"/>
            <a:ext cx="127547" cy="1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814">
            <a:off x="7343414" y="6191311"/>
            <a:ext cx="311900" cy="1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07" y="6188546"/>
            <a:ext cx="273564" cy="21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6550" flipH="1" flipV="1">
            <a:off x="7394608" y="6218754"/>
            <a:ext cx="281067" cy="141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95417" y="431842"/>
            <a:ext cx="931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28" y="3856096"/>
            <a:ext cx="119463" cy="2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8511917" y="6235263"/>
            <a:ext cx="228094" cy="1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21" y="6213162"/>
            <a:ext cx="324480" cy="11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536">
            <a:off x="3880023" y="2820322"/>
            <a:ext cx="308638" cy="15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5" y="3378861"/>
            <a:ext cx="152848" cy="2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678" y="2187375"/>
            <a:ext cx="175148" cy="2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21" y="3006521"/>
            <a:ext cx="150769" cy="2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91053" y="3840278"/>
            <a:ext cx="158510" cy="21337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63730" y="6237918"/>
            <a:ext cx="231668" cy="15241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725277" y="6295100"/>
            <a:ext cx="188992" cy="12802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764249" y="6271604"/>
            <a:ext cx="188992" cy="1280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3576" y="3216143"/>
            <a:ext cx="135430" cy="19272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633033" y="3855974"/>
            <a:ext cx="124613" cy="17733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4971" y="83597"/>
            <a:ext cx="2133785" cy="79864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722952" y="6251842"/>
            <a:ext cx="188992" cy="12802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72862" y="6323301"/>
            <a:ext cx="225572" cy="14022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459484" y="2839328"/>
            <a:ext cx="225572" cy="14022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91312" y="2296935"/>
            <a:ext cx="225572" cy="14022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244737" y="5675935"/>
            <a:ext cx="165998" cy="202225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872186" y="2839328"/>
            <a:ext cx="225572" cy="14022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767567" y="6145323"/>
            <a:ext cx="286537" cy="3231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777210" y="6141786"/>
            <a:ext cx="240874" cy="3231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806576" y="6147788"/>
            <a:ext cx="228094" cy="33267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818540" y="6141786"/>
            <a:ext cx="175148" cy="412079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296659" y="2129579"/>
            <a:ext cx="361501" cy="20142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98012" y="2832965"/>
            <a:ext cx="167978" cy="167978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685066" y="6211993"/>
            <a:ext cx="160965" cy="160965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C290A276-38B1-45B4-96B1-C921CF9C6E2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0"/>
              </a:ext>
            </a:extLst>
          </a:blip>
          <a:stretch>
            <a:fillRect/>
          </a:stretch>
        </p:blipFill>
        <p:spPr>
          <a:xfrm>
            <a:off x="69909" y="945859"/>
            <a:ext cx="906689" cy="51076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160F5F33-D9D2-47F0-B6D1-79B7F59EE901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604083" y="2851521"/>
            <a:ext cx="188992" cy="128027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07F6213E-3922-4295-99C3-623DA5EE48A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326396" y="2832965"/>
            <a:ext cx="246551" cy="178059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879AD69D-4B60-4B24-AAC8-A5D43593CDC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83338" y="2849617"/>
            <a:ext cx="213378" cy="140220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8307678F-3B01-426C-A787-F88D2219CCC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851115" y="2979548"/>
            <a:ext cx="175148" cy="213377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91443F51-BD43-4942-B36E-864DAE26324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658160" y="2174172"/>
            <a:ext cx="121931" cy="21337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F052E83-A4E1-4DF3-B58E-483E5A8EEE3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000221" y="2974126"/>
            <a:ext cx="121931" cy="213378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CD3CF5AC-EFA8-4DA7-B95C-76CD5AFFB72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830837" y="2117624"/>
            <a:ext cx="121931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7912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33312</TotalTime>
  <Words>133</Words>
  <Application>Microsoft Office PowerPoint</Application>
  <PresentationFormat>Grand écran</PresentationFormat>
  <Paragraphs>67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Forte</vt:lpstr>
      <vt:lpstr>Gill Sans MT</vt:lpstr>
      <vt:lpstr>Segoe UI</vt:lpstr>
      <vt:lpstr>Galerie</vt:lpstr>
      <vt:lpstr>                                                                                                                B =  origine de barbentane                    Semaine n° 09 du 24 au 28 février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crèche</dc:title>
  <dc:creator>Cantine</dc:creator>
  <cp:lastModifiedBy>Cantine</cp:lastModifiedBy>
  <cp:revision>588</cp:revision>
  <cp:lastPrinted>2024-05-30T06:02:52Z</cp:lastPrinted>
  <dcterms:created xsi:type="dcterms:W3CDTF">2021-08-24T06:31:05Z</dcterms:created>
  <dcterms:modified xsi:type="dcterms:W3CDTF">2025-02-18T13:20:04Z</dcterms:modified>
</cp:coreProperties>
</file>